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1" r:id="rId6"/>
    <p:sldId id="269" r:id="rId7"/>
    <p:sldId id="262" r:id="rId8"/>
    <p:sldId id="260" r:id="rId9"/>
    <p:sldId id="285" r:id="rId10"/>
    <p:sldId id="267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02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Чай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Чёрный</c:v>
                </c:pt>
                <c:pt idx="1">
                  <c:v>Зелёный</c:v>
                </c:pt>
                <c:pt idx="2">
                  <c:v>Каркаде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81</c:v>
                </c:pt>
                <c:pt idx="1">
                  <c:v>15</c:v>
                </c:pt>
                <c:pt idx="2">
                  <c:v>4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 чая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Пакетированый</c:v>
                </c:pt>
                <c:pt idx="1">
                  <c:v>Гранулированный</c:v>
                </c:pt>
                <c:pt idx="2">
                  <c:v>Листовой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CD00A47-4D70-4D39-914D-892F9E55A987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6C69E53-7F0C-4866-8B50-784733EAE1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Исследование химического состава различных марок чая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373216"/>
            <a:ext cx="8458200" cy="1199704"/>
          </a:xfrm>
        </p:spPr>
        <p:txBody>
          <a:bodyPr/>
          <a:lstStyle/>
          <a:p>
            <a:r>
              <a:rPr lang="ru-RU" dirty="0" smtClean="0"/>
              <a:t>Выполнила ученица 10 класса </a:t>
            </a:r>
            <a:r>
              <a:rPr lang="ru-RU" dirty="0" err="1" smtClean="0"/>
              <a:t>Гушпит</a:t>
            </a:r>
            <a:r>
              <a:rPr lang="ru-RU" dirty="0" smtClean="0"/>
              <a:t> </a:t>
            </a:r>
            <a:r>
              <a:rPr lang="ru-RU" dirty="0" err="1" smtClean="0"/>
              <a:t>Виолетта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Практическая часть: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9144000" cy="2520280"/>
          </a:xfrm>
        </p:spPr>
        <p:txBody>
          <a:bodyPr/>
          <a:lstStyle/>
          <a:p>
            <a:pPr>
              <a:buNone/>
            </a:pPr>
            <a:r>
              <a:rPr lang="ru-RU" b="1" u="sng" dirty="0" smtClean="0"/>
              <a:t>Опыт № 1. Органолептические свойства.</a:t>
            </a:r>
          </a:p>
          <a:p>
            <a:pPr algn="just">
              <a:buNone/>
            </a:pPr>
            <a:r>
              <a:rPr lang="ru-RU" b="1" dirty="0" smtClean="0"/>
              <a:t>Методика: </a:t>
            </a:r>
            <a:r>
              <a:rPr lang="ru-RU" dirty="0" smtClean="0"/>
              <a:t>все виды чая помещали на фильтровальную бумагу и определяли внешний вид чая. В течении 5 минут заваривали чай, затем вынимали пакетики и производили сравнение аромата чая в парах, вкусовых характеристик, степени терпкости и наличия посторонних привкусов.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028" name="AutoShape 4" descr="https://cloclo17.cloud.mail.ru/thumb/xw1/%D1%87%D0%B0%D0%B9/IMG_20180212_133832.jpg?x-email=uliyk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t="16316" b="18418"/>
          <a:stretch>
            <a:fillRect/>
          </a:stretch>
        </p:blipFill>
        <p:spPr bwMode="auto">
          <a:xfrm>
            <a:off x="323528" y="3530766"/>
            <a:ext cx="8280920" cy="33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853761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320480" cy="491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72200" y="508518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3709019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37233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91680" y="508518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508518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8640"/>
            <a:ext cx="3342042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60648"/>
            <a:ext cx="364724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164288" y="508518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620688"/>
            <a:ext cx="309477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67944" y="5013176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b="1" dirty="0" smtClean="0"/>
              <a:t>Результаты исследования: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1" y="908720"/>
          <a:ext cx="8640960" cy="560438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79001"/>
                <a:gridCol w="2185296"/>
                <a:gridCol w="1584176"/>
                <a:gridCol w="1378059"/>
                <a:gridCol w="1358245"/>
                <a:gridCol w="1656183"/>
              </a:tblGrid>
              <a:tr h="9137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/>
                        <a:t>№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/>
                        <a:t>Наменование</a:t>
                      </a:r>
                      <a:r>
                        <a:rPr lang="ru-RU" sz="1600" b="1" dirty="0"/>
                        <a:t> чая 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Аромат в парах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Вкус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Степень терпкости 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Посторонний привкус 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5178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1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Великий тигр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сильный </a:t>
                      </a:r>
                      <a:endParaRPr lang="ru-R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горький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высокая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нет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1244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/>
                        <a:t>Лисма</a:t>
                      </a:r>
                      <a:r>
                        <a:rPr lang="ru-RU" sz="1800" b="1" dirty="0"/>
                        <a:t> 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Средний сладковатый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приятный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слабая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нет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8196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3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/>
                        <a:t>Lipton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средний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Слабая горечь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средняя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нет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4098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4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Принцесса Гита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терпкий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горький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высокая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травянистый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81962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5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ЯВА «Каркаде»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Сильный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Слабая горечь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средняя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есть 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4592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6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Кёртис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сильный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Приятный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средняя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есть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  <a:tr h="4098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/>
                        <a:t>Супримэ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слабый</a:t>
                      </a:r>
                      <a:endParaRPr lang="ru-R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приятный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слабая</a:t>
                      </a:r>
                      <a:endParaRPr lang="ru-RU" sz="18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нет</a:t>
                      </a:r>
                      <a:endParaRPr lang="ru-RU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748464" cy="922114"/>
          </a:xfrm>
        </p:spPr>
        <p:txBody>
          <a:bodyPr/>
          <a:lstStyle/>
          <a:p>
            <a:r>
              <a:rPr lang="ru-RU" b="1" dirty="0" smtClean="0"/>
              <a:t>Опыт №2. </a:t>
            </a:r>
            <a:r>
              <a:rPr lang="ru-RU" b="1" i="1" dirty="0" smtClean="0"/>
              <a:t>Определение </a:t>
            </a:r>
            <a:r>
              <a:rPr lang="ru-RU" b="1" i="1" dirty="0" err="1" smtClean="0"/>
              <a:t>р</a:t>
            </a:r>
            <a:r>
              <a:rPr lang="en-US" b="1" i="1" dirty="0" smtClean="0"/>
              <a:t>H</a:t>
            </a:r>
            <a:r>
              <a:rPr lang="ru-RU" b="1" i="1" dirty="0" smtClean="0"/>
              <a:t> раствора чая.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2376264"/>
          </a:xfrm>
        </p:spPr>
        <p:txBody>
          <a:bodyPr>
            <a:norm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Методика: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химические стаканы помещали разные сорта чая, добавляли горячей воды, затем опускали индикаторную бумажку для определения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затем сравнивали ее с эталоном. </a:t>
            </a:r>
          </a:p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Результат: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сорта чая показали нейтральную среду.</a:t>
            </a:r>
          </a:p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7042" b="22124"/>
          <a:stretch>
            <a:fillRect/>
          </a:stretch>
        </p:blipFill>
        <p:spPr bwMode="auto">
          <a:xfrm>
            <a:off x="971599" y="3789040"/>
            <a:ext cx="731235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/>
          <a:lstStyle/>
          <a:p>
            <a:r>
              <a:rPr lang="ru-RU" b="1" dirty="0" smtClean="0"/>
              <a:t>Опыт №3. Определение </a:t>
            </a:r>
            <a:r>
              <a:rPr lang="ru-RU" b="1" dirty="0" err="1" smtClean="0"/>
              <a:t>флавоноидов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33123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Окраска зависит от содержания антоцианов - красящих веществ клеточного сока цветов, плодов и овощей. Окраска антоцианов может меняться в зависимости от реакции среды.</a:t>
            </a:r>
          </a:p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Методика: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разные сорта чая помещали в стаканчики и заливали кипятком. Затем в каждый из стаканчиков по каплям добавляли кислоту или щелочь и наблюдали за изменением окраски относительно чистого чая и средой раствора.</a:t>
            </a:r>
          </a:p>
          <a:p>
            <a:endParaRPr lang="ru-RU" dirty="0"/>
          </a:p>
        </p:txBody>
      </p:sp>
      <p:pic>
        <p:nvPicPr>
          <p:cNvPr id="4" name="Рисунок 3" descr="IMG-20180205-WA0009.jpg"/>
          <p:cNvPicPr>
            <a:picLocks noChangeAspect="1"/>
          </p:cNvPicPr>
          <p:nvPr/>
        </p:nvPicPr>
        <p:blipFill>
          <a:blip r:embed="rId2" cstate="print"/>
          <a:srcRect l="4326" t="26900" r="2751" b="33851"/>
          <a:stretch>
            <a:fillRect/>
          </a:stretch>
        </p:blipFill>
        <p:spPr>
          <a:xfrm>
            <a:off x="179512" y="4166320"/>
            <a:ext cx="8496944" cy="269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:</a:t>
            </a:r>
            <a:endParaRPr lang="ru-RU" dirty="0"/>
          </a:p>
        </p:txBody>
      </p:sp>
      <p:pic>
        <p:nvPicPr>
          <p:cNvPr id="4" name="Содержимое 3" descr="IMG_20180212_1348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9700" t="35460" r="11350" b="14305"/>
          <a:stretch>
            <a:fillRect/>
          </a:stretch>
        </p:blipFill>
        <p:spPr>
          <a:xfrm>
            <a:off x="0" y="1484784"/>
            <a:ext cx="2372028" cy="2304256"/>
          </a:xfrm>
        </p:spPr>
      </p:pic>
      <p:pic>
        <p:nvPicPr>
          <p:cNvPr id="5" name="Рисунок 4" descr="IMG_20180212_135048.jpg"/>
          <p:cNvPicPr>
            <a:picLocks noChangeAspect="1"/>
          </p:cNvPicPr>
          <p:nvPr/>
        </p:nvPicPr>
        <p:blipFill>
          <a:blip r:embed="rId3" cstate="print"/>
          <a:srcRect l="5201" t="21650" r="8001"/>
          <a:stretch>
            <a:fillRect/>
          </a:stretch>
        </p:blipFill>
        <p:spPr>
          <a:xfrm>
            <a:off x="107504" y="3911397"/>
            <a:ext cx="2448272" cy="2946603"/>
          </a:xfrm>
          <a:prstGeom prst="rect">
            <a:avLst/>
          </a:prstGeom>
        </p:spPr>
      </p:pic>
      <p:pic>
        <p:nvPicPr>
          <p:cNvPr id="6" name="Рисунок 5" descr="IMG_20180212_135244.jpg"/>
          <p:cNvPicPr>
            <a:picLocks noChangeAspect="1"/>
          </p:cNvPicPr>
          <p:nvPr/>
        </p:nvPicPr>
        <p:blipFill>
          <a:blip r:embed="rId4" cstate="print"/>
          <a:srcRect l="12201" t="14301" r="15000" b="17450"/>
          <a:stretch>
            <a:fillRect/>
          </a:stretch>
        </p:blipFill>
        <p:spPr>
          <a:xfrm>
            <a:off x="2699792" y="3905672"/>
            <a:ext cx="2361863" cy="2952328"/>
          </a:xfrm>
          <a:prstGeom prst="rect">
            <a:avLst/>
          </a:prstGeom>
        </p:spPr>
      </p:pic>
      <p:pic>
        <p:nvPicPr>
          <p:cNvPr id="7" name="Рисунок 6" descr="IMG_20180212_135411.jpg"/>
          <p:cNvPicPr>
            <a:picLocks noChangeAspect="1"/>
          </p:cNvPicPr>
          <p:nvPr/>
        </p:nvPicPr>
        <p:blipFill>
          <a:blip r:embed="rId5" cstate="print"/>
          <a:srcRect l="10801" t="26900" r="5201" b="4061"/>
          <a:stretch>
            <a:fillRect/>
          </a:stretch>
        </p:blipFill>
        <p:spPr>
          <a:xfrm>
            <a:off x="2339752" y="1412776"/>
            <a:ext cx="2234098" cy="2448272"/>
          </a:xfrm>
          <a:prstGeom prst="rect">
            <a:avLst/>
          </a:prstGeom>
        </p:spPr>
      </p:pic>
      <p:pic>
        <p:nvPicPr>
          <p:cNvPr id="8" name="Рисунок 7" descr="IMG_20180212_135623.jpg"/>
          <p:cNvPicPr>
            <a:picLocks noChangeAspect="1"/>
          </p:cNvPicPr>
          <p:nvPr/>
        </p:nvPicPr>
        <p:blipFill>
          <a:blip r:embed="rId6" cstate="print"/>
          <a:srcRect l="5201" t="8001" r="16400" b="30050"/>
          <a:stretch>
            <a:fillRect/>
          </a:stretch>
        </p:blipFill>
        <p:spPr>
          <a:xfrm>
            <a:off x="4644008" y="1484784"/>
            <a:ext cx="2255437" cy="2376264"/>
          </a:xfrm>
          <a:prstGeom prst="rect">
            <a:avLst/>
          </a:prstGeom>
        </p:spPr>
      </p:pic>
      <p:pic>
        <p:nvPicPr>
          <p:cNvPr id="9" name="Рисунок 8" descr="IMG_20180212_135755.jpg"/>
          <p:cNvPicPr>
            <a:picLocks noChangeAspect="1"/>
          </p:cNvPicPr>
          <p:nvPr/>
        </p:nvPicPr>
        <p:blipFill>
          <a:blip r:embed="rId7" cstate="print"/>
          <a:srcRect l="13601" t="23750" r="17800" b="21650"/>
          <a:stretch>
            <a:fillRect/>
          </a:stretch>
        </p:blipFill>
        <p:spPr>
          <a:xfrm>
            <a:off x="6904828" y="1484784"/>
            <a:ext cx="2239172" cy="2376264"/>
          </a:xfrm>
          <a:prstGeom prst="rect">
            <a:avLst/>
          </a:prstGeom>
        </p:spPr>
      </p:pic>
      <p:pic>
        <p:nvPicPr>
          <p:cNvPr id="10" name="Рисунок 9" descr="IMG_20180212_135922.jpg"/>
          <p:cNvPicPr>
            <a:picLocks noChangeAspect="1"/>
          </p:cNvPicPr>
          <p:nvPr/>
        </p:nvPicPr>
        <p:blipFill>
          <a:blip r:embed="rId8" cstate="print"/>
          <a:srcRect l="16400" t="19550" b="13251"/>
          <a:stretch>
            <a:fillRect/>
          </a:stretch>
        </p:blipFill>
        <p:spPr>
          <a:xfrm>
            <a:off x="5220072" y="3848160"/>
            <a:ext cx="2808312" cy="300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опыта: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628800"/>
          <a:ext cx="7632848" cy="48399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73524"/>
                <a:gridCol w="2374150"/>
                <a:gridCol w="2685174"/>
              </a:tblGrid>
              <a:tr h="1033646">
                <a:tc>
                  <a:txBody>
                    <a:bodyPr/>
                    <a:lstStyle/>
                    <a:p>
                      <a:pPr indent="1612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Наименование чая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612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Кислота (</a:t>
                      </a:r>
                      <a:r>
                        <a:rPr lang="ru-RU" sz="2000" b="1" dirty="0" err="1" smtClean="0"/>
                        <a:t>рН</a:t>
                      </a:r>
                      <a:r>
                        <a:rPr lang="en-US" sz="2000" b="1" dirty="0" smtClean="0"/>
                        <a:t>&lt;7)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612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Щелочь</a:t>
                      </a:r>
                      <a:r>
                        <a:rPr lang="en-US" sz="2000" b="1" dirty="0" smtClean="0"/>
                        <a:t> (pH&gt;7)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3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Великий тигр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/>
                        <a:t>светлее</a:t>
                      </a:r>
                      <a:endParaRPr lang="ru-RU" sz="2000" i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/>
                        <a:t>Лисма</a:t>
                      </a:r>
                      <a:r>
                        <a:rPr lang="ru-RU" sz="2000" b="1" kern="1200" dirty="0"/>
                        <a:t> 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/>
                        <a:t>светлее</a:t>
                      </a:r>
                      <a:endParaRPr lang="ru-RU" sz="2000" i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/>
                        <a:t>темнее</a:t>
                      </a:r>
                      <a:endParaRPr lang="ru-RU" sz="2000" i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/>
                        <a:t>Lipton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светлее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3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 smtClean="0"/>
                        <a:t>Суприме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светлее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/>
                        <a:t>ЯВА «Каркаде»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/>
                        <a:t>светлее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26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/>
                        <a:t>ЯВА зелёный чай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незначительно светлее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/>
                        <a:t>Кёртис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светлее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612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/>
                        <a:t>темнее</a:t>
                      </a:r>
                      <a:endParaRPr lang="ru-RU" sz="20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Опыт №4</a:t>
            </a:r>
            <a:r>
              <a:rPr lang="ru-RU" dirty="0" smtClean="0"/>
              <a:t>.  </a:t>
            </a:r>
            <a:r>
              <a:rPr lang="ru-RU" b="1" dirty="0" smtClean="0"/>
              <a:t>Наличие красителя.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28803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b="1" u="sng" dirty="0" smtClean="0"/>
              <a:t>Методика: </a:t>
            </a:r>
            <a:r>
              <a:rPr lang="ru-RU" dirty="0" smtClean="0"/>
              <a:t>в химические стаканы приливали по 50 мл дистиллированной воды и в каждый из них опускали по пакетику чая, пакетики затем вынимали и сравнили степень окрашиваемости холодной воды, а также с цветом воды, в которую был помещен листовой чай.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-20180205-WA0006.jpg"/>
          <p:cNvPicPr>
            <a:picLocks noChangeAspect="1"/>
          </p:cNvPicPr>
          <p:nvPr/>
        </p:nvPicPr>
        <p:blipFill>
          <a:blip r:embed="rId2" cstate="print"/>
          <a:srcRect t="26892" b="30050"/>
          <a:stretch>
            <a:fillRect/>
          </a:stretch>
        </p:blipFill>
        <p:spPr>
          <a:xfrm>
            <a:off x="323528" y="4149080"/>
            <a:ext cx="8388424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Результаты: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556794"/>
          <a:ext cx="8208912" cy="500434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4497"/>
                <a:gridCol w="2953748"/>
                <a:gridCol w="2505882"/>
                <a:gridCol w="2314785"/>
              </a:tblGrid>
              <a:tr h="647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Наименование чая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В холодной воде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В горячей  воде 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3970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Великий тигр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Цвет не насыщенный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Насыщенный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654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Лисма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Цвет светлый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Цвет достаточно насыщенный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378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 pitchFamily="18" charset="0"/>
                          <a:cs typeface="Times New Roman" pitchFamily="18" charset="0"/>
                        </a:rPr>
                        <a:t>Lipton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Светлый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>
                          <a:latin typeface="Times New Roman" pitchFamily="18" charset="0"/>
                          <a:cs typeface="Times New Roman" pitchFamily="18" charset="0"/>
                        </a:rPr>
                        <a:t>Насыщенный </a:t>
                      </a:r>
                      <a:endParaRPr lang="ru-RU" sz="2000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42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ЯВА зелёный чай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Светлый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Более насыщенный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696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ЯВА «</a:t>
                      </a:r>
                      <a:r>
                        <a:rPr lang="ru-RU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Каркаде</a:t>
                      </a: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Times New Roman" pitchFamily="18" charset="0"/>
                          <a:cs typeface="Times New Roman" pitchFamily="18" charset="0"/>
                        </a:rPr>
                        <a:t>Цвет достаточно яркий 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>
                          <a:latin typeface="Times New Roman" pitchFamily="18" charset="0"/>
                          <a:cs typeface="Times New Roman" pitchFamily="18" charset="0"/>
                        </a:rPr>
                        <a:t>Насыщенный 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827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Кёртис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Цвет  неяркий, ненасыщенный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Достаточно</a:t>
                      </a:r>
                      <a:r>
                        <a:rPr lang="ru-RU" sz="20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насыщенный</a:t>
                      </a: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  <a:tr h="9718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Суприме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Цвет  неяркий, ненасыщенный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Достаточно</a:t>
                      </a:r>
                      <a:r>
                        <a:rPr lang="ru-RU" sz="20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насыщенный</a:t>
                      </a:r>
                      <a:endParaRPr lang="ru-RU" sz="20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26064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Наличие красителя в чае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Опыт №5. Выделение кофеина.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496944" cy="5565232"/>
          </a:xfrm>
        </p:spPr>
        <p:txBody>
          <a:bodyPr>
            <a:norm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Методика: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фарфоровую пластину помещали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0,1г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чая, добавляем 1 – 3 капли азотной концентрированной  кислоты.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Смесь осторожно выпариваем досуха. В результате окисления кофеина образуется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тетраметилалоксантин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оранжевого цвета. При реакции с концентрированным раствором аммиака это вещество превращается в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пурпурат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аммония.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Результат: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кофеина было обнаружено во всех сортах чая, кроме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каркадэ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 descr="C:\Documents and Settings\Admin\Рабочий стол\Научная работа\Чай\IMG_2872.jpg"/>
          <p:cNvPicPr>
            <a:picLocks noChangeAspect="1" noChangeArrowheads="1"/>
          </p:cNvPicPr>
          <p:nvPr/>
        </p:nvPicPr>
        <p:blipFill>
          <a:blip r:embed="rId2" cstate="print"/>
          <a:srcRect l="10013" t="34712" r="51937" b="25235"/>
          <a:stretch>
            <a:fillRect/>
          </a:stretch>
        </p:blipFill>
        <p:spPr bwMode="auto">
          <a:xfrm>
            <a:off x="899592" y="4005064"/>
            <a:ext cx="2736304" cy="2160240"/>
          </a:xfrm>
          <a:prstGeom prst="rect">
            <a:avLst/>
          </a:prstGeom>
          <a:noFill/>
        </p:spPr>
      </p:pic>
      <p:pic>
        <p:nvPicPr>
          <p:cNvPr id="5" name="Picture 4" descr="C:\Documents and Settings\Admin\Рабочий стол\Научная работа\Чай\IMG_2873.jpg"/>
          <p:cNvPicPr>
            <a:picLocks noChangeAspect="1" noChangeArrowheads="1"/>
          </p:cNvPicPr>
          <p:nvPr/>
        </p:nvPicPr>
        <p:blipFill>
          <a:blip r:embed="rId3" cstate="print"/>
          <a:srcRect l="10255" t="33071" r="47410" b="17615"/>
          <a:stretch>
            <a:fillRect/>
          </a:stretch>
        </p:blipFill>
        <p:spPr bwMode="auto">
          <a:xfrm>
            <a:off x="5580112" y="4077072"/>
            <a:ext cx="2496277" cy="21396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Наличие кофеина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62373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Наличие кофеина не подтвердилось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F502D"/>
                </a:solidFill>
                <a:latin typeface="Times New Roman" pitchFamily="18" charset="0"/>
                <a:cs typeface="Times New Roman" pitchFamily="18" charset="0"/>
              </a:rPr>
              <a:t>Чай – полезный и любимый многими напиток. Сегодня его можно назвать напитком №1. Без него нельзя представить ни праздника, ни каждодневного стола.      </a:t>
            </a:r>
            <a:br>
              <a:rPr lang="ru-RU" sz="2800" dirty="0" smtClean="0">
                <a:solidFill>
                  <a:srgbClr val="CF50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F502D"/>
                </a:solidFill>
                <a:latin typeface="Times New Roman" pitchFamily="18" charset="0"/>
                <a:cs typeface="Times New Roman" pitchFamily="18" charset="0"/>
              </a:rPr>
              <a:t>Чай пьем на завтрак, обед или ужин …. В то же время мы редко задаемся вопросом, что содержит этот наш «знакомец» и чем один вид чая отличается от другого?</a:t>
            </a:r>
            <a:endParaRPr lang="ru-RU" sz="2800" dirty="0">
              <a:solidFill>
                <a:srgbClr val="CF50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чай\картинки\07275e45fde5.jpg"/>
          <p:cNvPicPr>
            <a:picLocks noChangeAspect="1" noChangeArrowheads="1"/>
          </p:cNvPicPr>
          <p:nvPr/>
        </p:nvPicPr>
        <p:blipFill>
          <a:blip r:embed="rId2" cstate="print"/>
          <a:srcRect t="55486"/>
          <a:stretch>
            <a:fillRect/>
          </a:stretch>
        </p:blipFill>
        <p:spPr bwMode="auto">
          <a:xfrm>
            <a:off x="-12357" y="3861048"/>
            <a:ext cx="9156357" cy="309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Опыт №6. Определение танина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2044824"/>
          </a:xfrm>
        </p:spPr>
        <p:txBody>
          <a:bodyPr/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Методика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1мл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раствора  чая добавляем 1 – 2 капли хлорида железа(3). При наличие танина в чае наблюдали появление темно-фиолетового окрашивания. Содержание танина в чае определяем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визуально-колометрическим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методом.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212_141339.jpg"/>
          <p:cNvPicPr>
            <a:picLocks noChangeAspect="1"/>
          </p:cNvPicPr>
          <p:nvPr/>
        </p:nvPicPr>
        <p:blipFill>
          <a:blip r:embed="rId2" cstate="print"/>
          <a:srcRect t="33200" b="35300"/>
          <a:stretch>
            <a:fillRect/>
          </a:stretch>
        </p:blipFill>
        <p:spPr>
          <a:xfrm>
            <a:off x="0" y="4697760"/>
            <a:ext cx="914400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Результаты: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052736"/>
            <a:ext cx="8784976" cy="86409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Таблица визуальной оценки содержания танина в исследуемых образцах: 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179512" y="1988840"/>
          <a:ext cx="5544616" cy="4680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88118"/>
                <a:gridCol w="2384190"/>
                <a:gridCol w="2772308"/>
              </a:tblGrid>
              <a:tr h="124253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чая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содержания</a:t>
                      </a:r>
                      <a:r>
                        <a:rPr lang="ru-RU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ТАНИНА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баллах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smtClean="0">
                          <a:latin typeface="Times New Roman" pitchFamily="18" charset="0"/>
                          <a:cs typeface="Times New Roman" pitchFamily="18" charset="0"/>
                        </a:rPr>
                        <a:t>Кёртис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Лисма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 pitchFamily="18" charset="0"/>
                          <a:cs typeface="Times New Roman" pitchFamily="18" charset="0"/>
                        </a:rPr>
                        <a:t>Lipton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7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Суприме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604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ЯВА «</a:t>
                      </a:r>
                      <a:r>
                        <a:rPr lang="ru-RU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Каркаде</a:t>
                      </a: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060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ЯВА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зелёный чай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7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Великий тигр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3/5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Documents and Settings\Admin\Рабочий стол\Научная работа\Чай\IMG_2871.jpg"/>
          <p:cNvPicPr>
            <a:picLocks noChangeAspect="1" noChangeArrowheads="1"/>
          </p:cNvPicPr>
          <p:nvPr/>
        </p:nvPicPr>
        <p:blipFill>
          <a:blip r:embed="rId2" cstate="print"/>
          <a:srcRect l="19461" t="22606"/>
          <a:stretch>
            <a:fillRect/>
          </a:stretch>
        </p:blipFill>
        <p:spPr bwMode="auto">
          <a:xfrm>
            <a:off x="5796136" y="3068960"/>
            <a:ext cx="2991846" cy="3649038"/>
          </a:xfrm>
          <a:prstGeom prst="rect">
            <a:avLst/>
          </a:prstGeom>
          <a:noFill/>
        </p:spPr>
      </p:pic>
      <p:pic>
        <p:nvPicPr>
          <p:cNvPr id="38914" name="Picture 2" descr="http://texasrt.ru/wp-content/uploads/2017/10/abae05e9-b8e9-11e4-b020-00224d865df0_de2e5478-3453-11e5-b750-00224d865df0.jpeg"/>
          <p:cNvPicPr>
            <a:picLocks noChangeAspect="1" noChangeArrowheads="1"/>
          </p:cNvPicPr>
          <p:nvPr/>
        </p:nvPicPr>
        <p:blipFill>
          <a:blip r:embed="rId3" cstate="print"/>
          <a:srcRect l="34019" t="35175" r="31961" b="24401"/>
          <a:stretch>
            <a:fillRect/>
          </a:stretch>
        </p:blipFill>
        <p:spPr bwMode="auto">
          <a:xfrm>
            <a:off x="5724128" y="1988840"/>
            <a:ext cx="1272578" cy="2016224"/>
          </a:xfrm>
          <a:prstGeom prst="rect">
            <a:avLst/>
          </a:prstGeom>
          <a:noFill/>
        </p:spPr>
      </p:pic>
      <p:sp>
        <p:nvSpPr>
          <p:cNvPr id="38916" name="AutoShape 4" descr="https://avatars.mds.yandex.net/get-marketpic/203248/market_y99yvgmFyv_lzPLribJSkw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avatars.mds.yandex.net/get-marketpic/203248/market_y99yvgmFyv_lzPLribJSkw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30314600_big-500x500.jpg"/>
          <p:cNvPicPr>
            <a:picLocks noChangeAspect="1"/>
          </p:cNvPicPr>
          <p:nvPr/>
        </p:nvPicPr>
        <p:blipFill>
          <a:blip r:embed="rId4" cstate="print"/>
          <a:srcRect l="34880" t="25808" b="25808"/>
          <a:stretch>
            <a:fillRect/>
          </a:stretch>
        </p:blipFill>
        <p:spPr>
          <a:xfrm>
            <a:off x="6948264" y="2420888"/>
            <a:ext cx="2035248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Опыт №7. </a:t>
            </a:r>
            <a:r>
              <a:rPr lang="ru-RU" b="1" i="1" dirty="0" smtClean="0"/>
              <a:t>Определение витамина С в чае.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96752"/>
            <a:ext cx="8676456" cy="403244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Техника определения основана на том, что молекулы аскорбиновой кислоты легко окисляются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иодом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Как только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окислит всю аскорбиновую кислоту, следующая же капля, прореагировав с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иодом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окрасит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синий цвет. Это определение проводим с помощью йодометрического метода.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Методика: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помещали  в колбу 2 г чая и добавляли воду до объёма 10 мл, а затем немного раствора крахмала. Далее по каплям добавляли раствор йода до появления устойчивого синего окрашивания, не исчезающего в течении 10-15 с. 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Результат: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витамин С не был обнаружен в чае Великий Тигр.</a:t>
            </a:r>
          </a:p>
          <a:p>
            <a:endParaRPr lang="ru-RU" dirty="0"/>
          </a:p>
        </p:txBody>
      </p:sp>
      <p:pic>
        <p:nvPicPr>
          <p:cNvPr id="4" name="Содержимое 3" descr="IMG-20180205-WA0009.jpg"/>
          <p:cNvPicPr>
            <a:picLocks noChangeAspect="1"/>
          </p:cNvPicPr>
          <p:nvPr/>
        </p:nvPicPr>
        <p:blipFill>
          <a:blip r:embed="rId2" cstate="print"/>
          <a:srcRect t="38415" r="83168" b="30557"/>
          <a:stretch>
            <a:fillRect/>
          </a:stretch>
        </p:blipFill>
        <p:spPr>
          <a:xfrm>
            <a:off x="179512" y="5157192"/>
            <a:ext cx="1224136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IMG-20180205-WA0009.jpg"/>
          <p:cNvPicPr>
            <a:picLocks noChangeAspect="1"/>
          </p:cNvPicPr>
          <p:nvPr/>
        </p:nvPicPr>
        <p:blipFill>
          <a:blip r:embed="rId2" cstate="print"/>
          <a:srcRect l="31027" t="38415" r="52351" b="30557"/>
          <a:stretch>
            <a:fillRect/>
          </a:stretch>
        </p:blipFill>
        <p:spPr>
          <a:xfrm>
            <a:off x="1979712" y="5229200"/>
            <a:ext cx="108012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-20180205-WA0009.jpg"/>
          <p:cNvPicPr>
            <a:picLocks noChangeAspect="1"/>
          </p:cNvPicPr>
          <p:nvPr/>
        </p:nvPicPr>
        <p:blipFill>
          <a:blip r:embed="rId2" cstate="print"/>
          <a:srcRect l="69382" t="38415" b="30557"/>
          <a:stretch>
            <a:fillRect/>
          </a:stretch>
        </p:blipFill>
        <p:spPr>
          <a:xfrm>
            <a:off x="3419872" y="5229200"/>
            <a:ext cx="2033671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IMG-20180205-WA0009.jpg"/>
          <p:cNvPicPr>
            <a:picLocks noChangeAspect="1"/>
          </p:cNvPicPr>
          <p:nvPr/>
        </p:nvPicPr>
        <p:blipFill>
          <a:blip r:embed="rId2" cstate="print"/>
          <a:srcRect l="46541" t="38415" r="30188" b="30557"/>
          <a:stretch>
            <a:fillRect/>
          </a:stretch>
        </p:blipFill>
        <p:spPr>
          <a:xfrm>
            <a:off x="5868144" y="5345832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13.jpg"/>
          <p:cNvPicPr>
            <a:picLocks noChangeAspect="1"/>
          </p:cNvPicPr>
          <p:nvPr/>
        </p:nvPicPr>
        <p:blipFill>
          <a:blip r:embed="rId3" cstate="print"/>
          <a:srcRect l="57974" t="51181" r="19879" b="15744"/>
          <a:stretch>
            <a:fillRect/>
          </a:stretch>
        </p:blipFill>
        <p:spPr>
          <a:xfrm>
            <a:off x="7524328" y="5043967"/>
            <a:ext cx="1619672" cy="181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Результаты:</a:t>
            </a:r>
            <a:endParaRPr lang="ru-RU" dirty="0"/>
          </a:p>
        </p:txBody>
      </p:sp>
      <p:pic>
        <p:nvPicPr>
          <p:cNvPr id="6" name="Содержимое 5" descr="614965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747" t="11362" r="18134" b="30049"/>
          <a:stretch>
            <a:fillRect/>
          </a:stretch>
        </p:blipFill>
        <p:spPr>
          <a:xfrm rot="16200000">
            <a:off x="4572000" y="3645024"/>
            <a:ext cx="3456384" cy="1728192"/>
          </a:xfrm>
        </p:spPr>
      </p:pic>
      <p:pic>
        <p:nvPicPr>
          <p:cNvPr id="7" name="Рисунок 6" descr="105989_html_33ee94fa.jpg"/>
          <p:cNvPicPr>
            <a:picLocks noChangeAspect="1"/>
          </p:cNvPicPr>
          <p:nvPr/>
        </p:nvPicPr>
        <p:blipFill>
          <a:blip r:embed="rId3" cstate="print"/>
          <a:srcRect l="11123" t="16584" r="50000" b="3732"/>
          <a:stretch>
            <a:fillRect/>
          </a:stretch>
        </p:blipFill>
        <p:spPr>
          <a:xfrm>
            <a:off x="7164288" y="2852936"/>
            <a:ext cx="1769806" cy="3429000"/>
          </a:xfrm>
          <a:prstGeom prst="rect">
            <a:avLst/>
          </a:prstGeom>
        </p:spPr>
      </p:pic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251520" y="1988840"/>
          <a:ext cx="5112568" cy="426094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7875"/>
                <a:gridCol w="2198409"/>
                <a:gridCol w="2556284"/>
              </a:tblGrid>
              <a:tr h="57606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чая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Содержание витамина С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smtClean="0">
                          <a:latin typeface="Times New Roman" pitchFamily="18" charset="0"/>
                          <a:cs typeface="Times New Roman" pitchFamily="18" charset="0"/>
                        </a:rPr>
                        <a:t>Кёртис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cs typeface="Times New Roman" pitchFamily="18" charset="0"/>
                        </a:rPr>
                        <a:t>Лисма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Следы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3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Times New Roman" pitchFamily="18" charset="0"/>
                          <a:cs typeface="Times New Roman" pitchFamily="18" charset="0"/>
                        </a:rPr>
                        <a:t>Lipton </a:t>
                      </a:r>
                      <a:endParaRPr lang="ru-RU" sz="2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7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Суприме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604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ЯВА «</a:t>
                      </a:r>
                      <a:r>
                        <a:rPr lang="ru-RU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Каркаде</a:t>
                      </a: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060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ЯВА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зелёный чай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7196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Великий тигр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46" marR="67546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обнаружили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C:\Documents and Settings\Admin\Рабочий стол\Научная работа\Новая папка\Новая папка (3)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0"/>
            <a:ext cx="2714644" cy="204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27584" y="33265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Витамин С в чае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Опыт №8. Определение витамина 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700808"/>
          <a:ext cx="8748462" cy="491259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95535"/>
                <a:gridCol w="2160240"/>
                <a:gridCol w="2016224"/>
                <a:gridCol w="2016224"/>
                <a:gridCol w="2160239"/>
              </a:tblGrid>
              <a:tr h="10721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/>
                        <a:t>№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Наименование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1 Титрование 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/>
                        <a:t>2 Титрование 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/>
                        <a:t>% содержание витамина </a:t>
                      </a:r>
                      <a:r>
                        <a:rPr lang="ru-RU" sz="2000" b="1" dirty="0" err="1"/>
                        <a:t>Р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1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Кёртис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2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Липтон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0,045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0,042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0,348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3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Ява Каркаде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0,045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0,38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4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Ява зелёный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0,027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5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Суприме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0,16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6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Великий тигр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0,018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0,015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0,132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  <a:tr h="536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/>
                        <a:t>7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/>
                        <a:t>Лисма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/>
                        <a:t>0,022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/>
                        <a:t>0,168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50" marR="6525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83671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Результаты количественного определения содержания витамина </a:t>
            </a:r>
            <a:r>
              <a:rPr lang="ru-RU" sz="2400" b="1" dirty="0" err="1" smtClean="0"/>
              <a:t>Р</a:t>
            </a:r>
            <a:r>
              <a:rPr lang="ru-RU" sz="2400" b="1" dirty="0" smtClean="0"/>
              <a:t> в различных сортах чая.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Цветущий-чай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323528" y="-83550"/>
            <a:ext cx="8568952" cy="69665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Выводы: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784976" cy="51411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1. </a:t>
            </a:r>
            <a:r>
              <a:rPr lang="ru-RU" b="1" dirty="0" smtClean="0"/>
              <a:t>Лучшие показатели органолептических свойств у образцов </a:t>
            </a:r>
            <a:r>
              <a:rPr lang="ru-RU" b="1" dirty="0" err="1" smtClean="0"/>
              <a:t>Кёртис</a:t>
            </a:r>
            <a:r>
              <a:rPr lang="ru-RU" b="1" dirty="0" smtClean="0"/>
              <a:t>, </a:t>
            </a:r>
            <a:r>
              <a:rPr lang="ru-RU" b="1" dirty="0" err="1" smtClean="0"/>
              <a:t>Лисма</a:t>
            </a:r>
            <a:r>
              <a:rPr lang="ru-RU" b="1" dirty="0" smtClean="0"/>
              <a:t>, </a:t>
            </a:r>
            <a:r>
              <a:rPr lang="ru-RU" b="1" dirty="0" err="1" smtClean="0"/>
              <a:t>Липтон</a:t>
            </a:r>
            <a:r>
              <a:rPr lang="ru-RU" b="1" dirty="0" smtClean="0"/>
              <a:t> и </a:t>
            </a:r>
            <a:r>
              <a:rPr lang="ru-RU" b="1" dirty="0" err="1" smtClean="0"/>
              <a:t>Каркаде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2. Все образцы чая имеют нейтральную среду (</a:t>
            </a:r>
            <a:r>
              <a:rPr lang="ru-RU" b="1" dirty="0" err="1" smtClean="0"/>
              <a:t>рН</a:t>
            </a:r>
            <a:r>
              <a:rPr lang="ru-RU" b="1" dirty="0" smtClean="0"/>
              <a:t> = 7,0).</a:t>
            </a:r>
          </a:p>
          <a:p>
            <a:pPr algn="just"/>
            <a:r>
              <a:rPr lang="ru-RU" b="1" dirty="0" smtClean="0"/>
              <a:t>3. </a:t>
            </a:r>
            <a:r>
              <a:rPr lang="ru-RU" b="1" dirty="0" smtClean="0"/>
              <a:t>Большее </a:t>
            </a:r>
            <a:r>
              <a:rPr lang="ru-RU" b="1" dirty="0" smtClean="0"/>
              <a:t>содержание красителей </a:t>
            </a:r>
            <a:r>
              <a:rPr lang="ru-RU" b="1" dirty="0" smtClean="0"/>
              <a:t> в чае </a:t>
            </a:r>
            <a:r>
              <a:rPr lang="ru-RU" b="1" dirty="0" smtClean="0"/>
              <a:t>Великий  тигр.</a:t>
            </a:r>
          </a:p>
          <a:p>
            <a:pPr algn="just"/>
            <a:r>
              <a:rPr lang="ru-RU" b="1" dirty="0" smtClean="0"/>
              <a:t>4. Кофеин обнаружен во всех образцах, кроме чая </a:t>
            </a:r>
            <a:r>
              <a:rPr lang="ru-RU" b="1" dirty="0" err="1" smtClean="0"/>
              <a:t>Каркаде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smtClean="0"/>
              <a:t>5. Наибольшее содержание танина </a:t>
            </a:r>
            <a:r>
              <a:rPr lang="ru-RU" b="1" dirty="0" smtClean="0"/>
              <a:t>в </a:t>
            </a:r>
            <a:r>
              <a:rPr lang="ru-RU" b="1" dirty="0" smtClean="0"/>
              <a:t>чае </a:t>
            </a:r>
            <a:r>
              <a:rPr lang="ru-RU" b="1" dirty="0" err="1" smtClean="0"/>
              <a:t>Лисма</a:t>
            </a:r>
            <a:r>
              <a:rPr lang="ru-RU" b="1" dirty="0" smtClean="0"/>
              <a:t> и </a:t>
            </a:r>
            <a:r>
              <a:rPr lang="ru-RU" b="1" dirty="0" err="1" smtClean="0"/>
              <a:t>Липтон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6. Витамин С не обнаружен в чае Великий Тигр.</a:t>
            </a:r>
          </a:p>
          <a:p>
            <a:pPr algn="just"/>
            <a:r>
              <a:rPr lang="ru-RU" b="1" dirty="0" smtClean="0"/>
              <a:t>7.  Витамин </a:t>
            </a:r>
            <a:r>
              <a:rPr lang="ru-RU" b="1" dirty="0" err="1" smtClean="0"/>
              <a:t>Р</a:t>
            </a:r>
            <a:r>
              <a:rPr lang="ru-RU" b="1" dirty="0" smtClean="0"/>
              <a:t> в наибольшем количестве содержится в чае </a:t>
            </a:r>
            <a:r>
              <a:rPr lang="ru-RU" b="1" dirty="0" err="1" smtClean="0"/>
              <a:t>Кёртис</a:t>
            </a:r>
            <a:r>
              <a:rPr lang="ru-RU" b="1" dirty="0" smtClean="0"/>
              <a:t> и </a:t>
            </a:r>
            <a:r>
              <a:rPr lang="ru-RU" b="1" dirty="0" err="1" smtClean="0"/>
              <a:t>Липтон</a:t>
            </a:r>
            <a:r>
              <a:rPr lang="ru-RU" b="1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Monotype Corsiva" pitchFamily="66" charset="0"/>
              </a:rPr>
              <a:t>Спасибо за внимание.</a:t>
            </a:r>
            <a:endParaRPr lang="ru-RU" sz="6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goryachie-napitki-kofe-brejk-chaj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31461"/>
            <a:ext cx="8075240" cy="4926539"/>
          </a:xfrm>
        </p:spPr>
      </p:pic>
      <p:sp>
        <p:nvSpPr>
          <p:cNvPr id="5" name="TextBox 4"/>
          <p:cNvSpPr txBox="1"/>
          <p:nvPr/>
        </p:nvSpPr>
        <p:spPr>
          <a:xfrm>
            <a:off x="1187624" y="155679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Monotype Corsiva" pitchFamily="66" charset="0"/>
              </a:rPr>
              <a:t>Приятного чаепития.</a:t>
            </a:r>
            <a:endParaRPr lang="ru-RU" sz="54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чай\карти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4159752" cy="335699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16424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Цель нашей работы: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572000" y="1196752"/>
            <a:ext cx="3960440" cy="527720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Изучить химический состав различных сортов чая и показать его питательную ценность.</a:t>
            </a:r>
          </a:p>
          <a:p>
            <a:pPr algn="just"/>
            <a:r>
              <a:rPr lang="ru-RU" b="1" u="sng" dirty="0" smtClean="0"/>
              <a:t>Объект исследования:</a:t>
            </a:r>
            <a:r>
              <a:rPr lang="ru-RU" u="sng" dirty="0" smtClean="0"/>
              <a:t> </a:t>
            </a:r>
            <a:r>
              <a:rPr lang="ru-RU" dirty="0" smtClean="0"/>
              <a:t>чай различных видов</a:t>
            </a:r>
            <a:br>
              <a:rPr lang="ru-RU" dirty="0" smtClean="0"/>
            </a:br>
            <a:r>
              <a:rPr lang="ru-RU" b="1" u="sng" dirty="0" smtClean="0"/>
              <a:t>Предмет исследования</a:t>
            </a:r>
            <a:r>
              <a:rPr lang="ru-RU" b="1" dirty="0" smtClean="0"/>
              <a:t>:</a:t>
            </a:r>
            <a:r>
              <a:rPr lang="ru-RU" dirty="0" smtClean="0"/>
              <a:t> химические вещества входящие в состав чая. </a:t>
            </a:r>
            <a:endParaRPr lang="ru-RU" dirty="0"/>
          </a:p>
        </p:txBody>
      </p:sp>
      <p:pic>
        <p:nvPicPr>
          <p:cNvPr id="5" name="Рисунок 4" descr="pic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0"/>
            <a:ext cx="3888432" cy="347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5904656" cy="54212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Провести опрос среди учащихся 8-11 класса о предпочитаемых сортах чая, в соответствии с этим подобрать материал для исследования.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Собрать и систематизировать литературные данные о химическом составе различных сортов чая и его влиянии на организм.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Определить органолептические свойства чая.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Определить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среды раствора чая.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Определить наличие красителя.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Выделить кофеин.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Выделить танин.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Определить содержание витаминов С, Р.</a:t>
            </a:r>
          </a:p>
          <a:p>
            <a:pPr algn="just"/>
            <a:endParaRPr lang="ru-RU" dirty="0"/>
          </a:p>
        </p:txBody>
      </p:sp>
      <p:pic>
        <p:nvPicPr>
          <p:cNvPr id="4" name="Picture 1" descr="C:\Documents and Settings\Admin\Рабочий стол\чай\картинки\1300079698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980728"/>
            <a:ext cx="2629272" cy="404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391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0"/>
            <a:ext cx="6172200" cy="54753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b="1" i="1" dirty="0" smtClean="0">
                <a:ln w="11430"/>
              </a:rPr>
              <a:t>Методы исследования: 1)</a:t>
            </a:r>
            <a:r>
              <a:rPr lang="ru-RU" i="1" dirty="0" smtClean="0">
                <a:ln w="11430"/>
              </a:rPr>
              <a:t>теоретические</a:t>
            </a:r>
            <a:r>
              <a:rPr lang="ru-RU" b="1" i="1" dirty="0" smtClean="0">
                <a:ln w="11430"/>
              </a:rPr>
              <a:t> (анализ и синтез),</a:t>
            </a:r>
          </a:p>
          <a:p>
            <a:pPr>
              <a:buNone/>
            </a:pPr>
            <a:r>
              <a:rPr lang="ru-RU" b="1" i="1" dirty="0" smtClean="0">
                <a:ln w="11430"/>
              </a:rPr>
              <a:t>   2) </a:t>
            </a:r>
            <a:r>
              <a:rPr lang="ru-RU" i="1" dirty="0" smtClean="0">
                <a:ln w="11430"/>
              </a:rPr>
              <a:t>эмпирические</a:t>
            </a:r>
            <a:r>
              <a:rPr lang="ru-RU" b="1" i="1" dirty="0" smtClean="0">
                <a:ln w="11430"/>
              </a:rPr>
              <a:t> (наблюдение, сравнение,                    эксперимент),</a:t>
            </a:r>
          </a:p>
          <a:p>
            <a:pPr>
              <a:buNone/>
            </a:pPr>
            <a:r>
              <a:rPr lang="ru-RU" b="1" i="1" dirty="0" smtClean="0">
                <a:ln w="11430"/>
              </a:rPr>
              <a:t>   3)</a:t>
            </a:r>
            <a:r>
              <a:rPr lang="ru-RU" i="1" dirty="0" smtClean="0">
                <a:ln w="11430"/>
              </a:rPr>
              <a:t> математические </a:t>
            </a:r>
            <a:r>
              <a:rPr lang="ru-RU" b="1" i="1" dirty="0" smtClean="0">
                <a:ln w="11430"/>
              </a:rPr>
              <a:t>(статистические, диаграммы,   таблицы)</a:t>
            </a:r>
            <a:endParaRPr lang="ru-RU" b="1" i="1" dirty="0">
              <a:ln w="11430"/>
            </a:endParaRPr>
          </a:p>
        </p:txBody>
      </p:sp>
      <p:pic>
        <p:nvPicPr>
          <p:cNvPr id="6" name="Рисунок 5" descr="ча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2360" y="404664"/>
            <a:ext cx="914400" cy="838200"/>
          </a:xfrm>
          <a:prstGeom prst="rect">
            <a:avLst/>
          </a:prstGeom>
        </p:spPr>
      </p:pic>
      <p:pic>
        <p:nvPicPr>
          <p:cNvPr id="7" name="Рисунок 6" descr="779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9813" y="3573016"/>
            <a:ext cx="5839971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Черный_чай_помогает_сбросить_лишний_ве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0688"/>
            <a:ext cx="259482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опроса: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Учащимся нашей школы был задан вопрос:</a:t>
            </a:r>
          </a:p>
          <a:p>
            <a:pPr>
              <a:buNone/>
            </a:pPr>
            <a:r>
              <a:rPr lang="ru-RU" dirty="0" smtClean="0"/>
              <a:t>«Какой чай вы предпочитаете?», были предложены варианты ответов:</a:t>
            </a:r>
          </a:p>
          <a:p>
            <a:pPr marL="457200" indent="-457200">
              <a:buNone/>
            </a:pPr>
            <a:r>
              <a:rPr lang="ru-RU" dirty="0" smtClean="0"/>
              <a:t>1. Чёрный                          а) пакетированный</a:t>
            </a:r>
          </a:p>
          <a:p>
            <a:pPr marL="457200" indent="-457200">
              <a:buNone/>
            </a:pPr>
            <a:r>
              <a:rPr lang="ru-RU" dirty="0" smtClean="0"/>
              <a:t>2. Зелёный                        б) гранулированный</a:t>
            </a:r>
          </a:p>
          <a:p>
            <a:pPr marL="457200" indent="-457200">
              <a:buNone/>
            </a:pPr>
            <a:r>
              <a:rPr lang="ru-RU" dirty="0" smtClean="0"/>
              <a:t>3. </a:t>
            </a:r>
            <a:r>
              <a:rPr lang="ru-RU" dirty="0" err="1" smtClean="0"/>
              <a:t>Каркаде</a:t>
            </a:r>
            <a:r>
              <a:rPr lang="ru-RU" dirty="0" smtClean="0"/>
              <a:t>                         в) листовой</a:t>
            </a:r>
          </a:p>
          <a:p>
            <a:pPr marL="457200" indent="-457200">
              <a:buNone/>
            </a:pPr>
            <a:r>
              <a:rPr lang="ru-RU" dirty="0" smtClean="0"/>
              <a:t>В опросе участвовали 100 человек, результаты:</a:t>
            </a:r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4149080"/>
          <a:ext cx="3996952" cy="27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99992" y="4149080"/>
          <a:ext cx="446449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 исследования: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186" t="10929"/>
          <a:stretch>
            <a:fillRect/>
          </a:stretch>
        </p:blipFill>
        <p:spPr bwMode="auto">
          <a:xfrm>
            <a:off x="3707904" y="3212976"/>
            <a:ext cx="530119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512" y="908720"/>
            <a:ext cx="374441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24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Великий тигр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Лисма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Lipton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Суприме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гранулированный</a:t>
            </a: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ЯВА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Каркаде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ЯВА, зелёный чай</a:t>
            </a:r>
          </a:p>
          <a:p>
            <a:pPr marL="0" marR="0" lvl="0" indent="1524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Кёртис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листовой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Теоретическая часть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62068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Химический состав чая: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haynyy_lis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7704856" cy="57786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4749e1077fad_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784976" cy="65887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393</TotalTime>
  <Words>1128</Words>
  <Application>Microsoft Office PowerPoint</Application>
  <PresentationFormat>Экран (4:3)</PresentationFormat>
  <Paragraphs>274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Эркер</vt:lpstr>
      <vt:lpstr>Исследование химического состава различных марок чая</vt:lpstr>
      <vt:lpstr>Слайд 2</vt:lpstr>
      <vt:lpstr>Цель нашей работы:</vt:lpstr>
      <vt:lpstr>Задачи:</vt:lpstr>
      <vt:lpstr> </vt:lpstr>
      <vt:lpstr>Результаты опроса:</vt:lpstr>
      <vt:lpstr>Материалы исследования:</vt:lpstr>
      <vt:lpstr>Теоретическая часть</vt:lpstr>
      <vt:lpstr>Слайд 9</vt:lpstr>
      <vt:lpstr>Практическая часть:</vt:lpstr>
      <vt:lpstr>Слайд 11</vt:lpstr>
      <vt:lpstr>Результаты исследования:</vt:lpstr>
      <vt:lpstr>Опыт №2. Определение рH раствора чая.</vt:lpstr>
      <vt:lpstr>Опыт №3. Определение флавоноидов.</vt:lpstr>
      <vt:lpstr>Результаты :</vt:lpstr>
      <vt:lpstr>Результаты опыта:</vt:lpstr>
      <vt:lpstr>Опыт №4.  Наличие красителя. </vt:lpstr>
      <vt:lpstr>Результаты:</vt:lpstr>
      <vt:lpstr>Опыт №5. Выделение кофеина. </vt:lpstr>
      <vt:lpstr>Опыт №6. Определение танина</vt:lpstr>
      <vt:lpstr>Результаты:</vt:lpstr>
      <vt:lpstr>Опыт №7. Определение витамина С в чае. </vt:lpstr>
      <vt:lpstr>Результаты:</vt:lpstr>
      <vt:lpstr>Опыт №8. Определение витамина Р. </vt:lpstr>
      <vt:lpstr>Выводы:</vt:lpstr>
      <vt:lpstr>Спасибо за внимание.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хим</dc:title>
  <dc:creator>RePack by Diakov</dc:creator>
  <cp:lastModifiedBy>RePack by Diakov</cp:lastModifiedBy>
  <cp:revision>43</cp:revision>
  <dcterms:created xsi:type="dcterms:W3CDTF">2018-02-12T12:48:56Z</dcterms:created>
  <dcterms:modified xsi:type="dcterms:W3CDTF">2018-03-27T04:22:06Z</dcterms:modified>
</cp:coreProperties>
</file>